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7" r:id="rId3"/>
    <p:sldId id="27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71" r:id="rId14"/>
    <p:sldId id="273" r:id="rId15"/>
    <p:sldId id="274" r:id="rId16"/>
    <p:sldId id="275" r:id="rId17"/>
  </p:sldIdLst>
  <p:sldSz cx="9144000" cy="6858000" type="screen4x3"/>
  <p:notesSz cx="6858000" cy="9144000"/>
  <p:defaultTextStyle>
    <a:defPPr>
      <a:defRPr lang="es-A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>
        <p:scale>
          <a:sx n="76" d="100"/>
          <a:sy n="76" d="100"/>
        </p:scale>
        <p:origin x="-1218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D8440-E3C1-4748-9D6D-A7448B57B5DA}" type="datetimeFigureOut">
              <a:rPr lang="es-AR" smtClean="0"/>
              <a:t>14/6/2021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7A7-000C-4B97-99C1-4FA83A1FD79A}" type="slidenum">
              <a:rPr lang="es-AR" smtClean="0"/>
              <a:t>‹Nº›</a:t>
            </a:fld>
            <a:endParaRPr lang="es-AR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D8440-E3C1-4748-9D6D-A7448B57B5DA}" type="datetimeFigureOut">
              <a:rPr lang="es-AR" smtClean="0"/>
              <a:t>14/6/2021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7A7-000C-4B97-99C1-4FA83A1FD79A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D8440-E3C1-4748-9D6D-A7448B57B5DA}" type="datetimeFigureOut">
              <a:rPr lang="es-AR" smtClean="0"/>
              <a:t>14/6/2021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7A7-000C-4B97-99C1-4FA83A1FD79A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D8440-E3C1-4748-9D6D-A7448B57B5DA}" type="datetimeFigureOut">
              <a:rPr lang="es-AR" smtClean="0"/>
              <a:t>14/6/2021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7A7-000C-4B97-99C1-4FA83A1FD79A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D8440-E3C1-4748-9D6D-A7448B57B5DA}" type="datetimeFigureOut">
              <a:rPr lang="es-AR" smtClean="0"/>
              <a:t>14/6/2021</a:t>
            </a:fld>
            <a:endParaRPr lang="es-AR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7A7-000C-4B97-99C1-4FA83A1FD79A}" type="slidenum">
              <a:rPr lang="es-AR" smtClean="0"/>
              <a:t>‹Nº›</a:t>
            </a:fld>
            <a:endParaRPr lang="es-A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D8440-E3C1-4748-9D6D-A7448B57B5DA}" type="datetimeFigureOut">
              <a:rPr lang="es-AR" smtClean="0"/>
              <a:t>14/6/2021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7A7-000C-4B97-99C1-4FA83A1FD79A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D8440-E3C1-4748-9D6D-A7448B57B5DA}" type="datetimeFigureOut">
              <a:rPr lang="es-AR" smtClean="0"/>
              <a:t>14/6/2021</a:t>
            </a:fld>
            <a:endParaRPr lang="es-A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7A7-000C-4B97-99C1-4FA83A1FD79A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D8440-E3C1-4748-9D6D-A7448B57B5DA}" type="datetimeFigureOut">
              <a:rPr lang="es-AR" smtClean="0"/>
              <a:t>14/6/2021</a:t>
            </a:fld>
            <a:endParaRPr lang="es-A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7A7-000C-4B97-99C1-4FA83A1FD79A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D8440-E3C1-4748-9D6D-A7448B57B5DA}" type="datetimeFigureOut">
              <a:rPr lang="es-AR" smtClean="0"/>
              <a:t>14/6/2021</a:t>
            </a:fld>
            <a:endParaRPr lang="es-A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7A7-000C-4B97-99C1-4FA83A1FD79A}" type="slidenum">
              <a:rPr lang="es-AR" smtClean="0"/>
              <a:t>‹Nº›</a:t>
            </a:fld>
            <a:endParaRPr lang="es-A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D8440-E3C1-4748-9D6D-A7448B57B5DA}" type="datetimeFigureOut">
              <a:rPr lang="es-AR" smtClean="0"/>
              <a:t>14/6/2021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7A7-000C-4B97-99C1-4FA83A1FD79A}" type="slidenum">
              <a:rPr lang="es-AR" smtClean="0"/>
              <a:t>‹Nº›</a:t>
            </a:fld>
            <a:endParaRPr lang="es-AR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D8440-E3C1-4748-9D6D-A7448B57B5DA}" type="datetimeFigureOut">
              <a:rPr lang="es-AR" smtClean="0"/>
              <a:t>14/6/2021</a:t>
            </a:fld>
            <a:endParaRPr lang="es-A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A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8797A7-000C-4B97-99C1-4FA83A1FD79A}" type="slidenum">
              <a:rPr lang="es-AR" smtClean="0"/>
              <a:t>‹Nº›</a:t>
            </a:fld>
            <a:endParaRPr lang="es-AR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DD8440-E3C1-4748-9D6D-A7448B57B5DA}" type="datetimeFigureOut">
              <a:rPr lang="es-AR" smtClean="0"/>
              <a:t>14/6/2021</a:t>
            </a:fld>
            <a:endParaRPr lang="es-A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s-A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D8797A7-000C-4B97-99C1-4FA83A1FD79A}" type="slidenum">
              <a:rPr lang="es-AR" smtClean="0"/>
              <a:t>‹Nº›</a:t>
            </a:fld>
            <a:endParaRPr lang="es-AR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93406" y="2038750"/>
            <a:ext cx="5486705" cy="267765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s-AR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1-. Identificar los principales microrganismos y sus características</a:t>
            </a:r>
          </a:p>
          <a:p>
            <a:pPr algn="just"/>
            <a:r>
              <a:rPr lang="es-AR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2-. Conocer algunas enfermedades producidas por microrganismos</a:t>
            </a:r>
          </a:p>
          <a:p>
            <a:pPr algn="just"/>
            <a:r>
              <a:rPr lang="es-AR" sz="2400" dirty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3-. Entender las formas en que podemos contraer ciertas enfermedades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46435"/>
            <a:ext cx="2497460" cy="24974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4707566"/>
            <a:ext cx="3752850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6695" y="35884"/>
            <a:ext cx="2945904" cy="1981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088" y="4305363"/>
            <a:ext cx="1914525" cy="2161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4588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690183" y="195631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3200" dirty="0">
                <a:solidFill>
                  <a:schemeClr val="bg1"/>
                </a:solidFill>
                <a:latin typeface="Century Gothic" pitchFamily="34" charset="0"/>
              </a:rPr>
              <a:t>Ejemplo: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646881" y="779735"/>
            <a:ext cx="82955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AR" sz="2400" b="1" i="1" dirty="0" err="1">
                <a:solidFill>
                  <a:schemeClr val="bg2"/>
                </a:solidFill>
              </a:rPr>
              <a:t>Candida</a:t>
            </a:r>
            <a:r>
              <a:rPr lang="es-AR" sz="2400" b="1" i="1" dirty="0">
                <a:solidFill>
                  <a:schemeClr val="bg2"/>
                </a:solidFill>
              </a:rPr>
              <a:t> </a:t>
            </a:r>
            <a:r>
              <a:rPr lang="es-AR" sz="2400" b="1" i="1" dirty="0" err="1">
                <a:solidFill>
                  <a:schemeClr val="bg2"/>
                </a:solidFill>
              </a:rPr>
              <a:t>albicans</a:t>
            </a:r>
            <a:r>
              <a:rPr lang="es-AR" sz="2400" b="1" i="1" dirty="0">
                <a:solidFill>
                  <a:schemeClr val="bg2"/>
                </a:solidFill>
              </a:rPr>
              <a:t>: </a:t>
            </a:r>
            <a:r>
              <a:rPr lang="es-AR" sz="2400" dirty="0">
                <a:solidFill>
                  <a:schemeClr val="bg2"/>
                </a:solidFill>
                <a:latin typeface="Comic Sans MS" pitchFamily="66" charset="0"/>
              </a:rPr>
              <a:t>Esta presente en la flora normal de las mucosas del tracto digestivo , respiratorio y genital femenino. Pero ante un desequilibro del organismo, o en el caso de las personas con el sistema inmunología deprimido, aumenta en gran medida su población fuera de lo normal y producen enfermedad 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xmlns="" id="{C012D2C8-1BD9-4858-963A-63080A97E9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744" y="3416691"/>
            <a:ext cx="4851233" cy="31492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5610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488547"/>
            <a:ext cx="1946919" cy="2085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395536" y="218183"/>
            <a:ext cx="3168352" cy="52322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solidFill>
                  <a:srgbClr val="FF0000"/>
                </a:solidFill>
                <a:latin typeface="Comic Sans MS" pitchFamily="66" charset="0"/>
              </a:rPr>
              <a:t>Virus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16848" y="1094254"/>
            <a:ext cx="734481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s-ES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Los virus no pertenecen a ningún Reino.</a:t>
            </a:r>
          </a:p>
          <a:p>
            <a:endParaRPr lang="es-AR" sz="2000" dirty="0">
              <a:solidFill>
                <a:schemeClr val="bg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s-ES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Están formados por una región central de ácidos nucleicos (A.D.N o R.N.A), rodeado por una cubierta proteica o </a:t>
            </a:r>
            <a:r>
              <a:rPr lang="es-ES" sz="20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cápside</a:t>
            </a:r>
            <a:r>
              <a:rPr lang="es-ES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. </a:t>
            </a:r>
          </a:p>
          <a:p>
            <a:endParaRPr lang="es-ES" sz="2000" dirty="0">
              <a:solidFill>
                <a:schemeClr val="bg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s-ES" sz="2000" dirty="0">
                <a:solidFill>
                  <a:schemeClr val="bg1">
                    <a:lumMod val="95000"/>
                    <a:lumOff val="5000"/>
                  </a:schemeClr>
                </a:solidFill>
                <a:latin typeface="Comic Sans MS" pitchFamily="66" charset="0"/>
              </a:rPr>
              <a:t>No contienen citoplasma, ribosomas ni ningún otro tipo de organelo.</a:t>
            </a:r>
          </a:p>
          <a:p>
            <a:pPr marL="285750" indent="-285750">
              <a:buFont typeface="Wingdings" pitchFamily="2" charset="2"/>
              <a:buChar char="q"/>
            </a:pPr>
            <a:endParaRPr lang="es-ES" sz="2000" dirty="0">
              <a:solidFill>
                <a:schemeClr val="bg1">
                  <a:lumMod val="95000"/>
                  <a:lumOff val="5000"/>
                </a:schemeClr>
              </a:solidFill>
              <a:latin typeface="Comic Sans MS" pitchFamily="66" charset="0"/>
            </a:endParaRPr>
          </a:p>
          <a:p>
            <a:pPr marL="285750" indent="-285750">
              <a:buFont typeface="Wingdings" pitchFamily="2" charset="2"/>
              <a:buChar char="q"/>
            </a:pPr>
            <a:r>
              <a:rPr lang="es-ES" sz="2000" dirty="0">
                <a:solidFill>
                  <a:schemeClr val="bg1"/>
                </a:solidFill>
                <a:latin typeface="Comic Sans MS" pitchFamily="66" charset="0"/>
              </a:rPr>
              <a:t>Se reproducen solamente dentro  de células vivas, utilizan los sistemas enzimáticos y los organelos de las células para poder replicar su propio ácido nucleico (D.N.A o R.N.A). </a:t>
            </a:r>
            <a:endParaRPr lang="es-AR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218183"/>
            <a:ext cx="2517007" cy="1569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9901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691680" y="109239"/>
            <a:ext cx="5616624" cy="83099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8100">
            <a:solidFill>
              <a:schemeClr val="tx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AR" sz="2400" dirty="0">
                <a:solidFill>
                  <a:schemeClr val="bg1"/>
                </a:solidFill>
                <a:latin typeface="Century Gothic" pitchFamily="34" charset="0"/>
              </a:rPr>
              <a:t>Ejemplo de enfermedad: Virus del Papiloma Humano:</a:t>
            </a:r>
          </a:p>
        </p:txBody>
      </p:sp>
      <p:sp>
        <p:nvSpPr>
          <p:cNvPr id="2" name="1 CuadroTexto"/>
          <p:cNvSpPr txBox="1"/>
          <p:nvPr/>
        </p:nvSpPr>
        <p:spPr>
          <a:xfrm>
            <a:off x="709351" y="1547500"/>
            <a:ext cx="7776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s-AR" sz="2400" dirty="0">
                <a:solidFill>
                  <a:schemeClr val="bg1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La infección se produce mediante transmisión sexual .</a:t>
            </a:r>
          </a:p>
        </p:txBody>
      </p:sp>
      <p:sp>
        <p:nvSpPr>
          <p:cNvPr id="5" name="4 Rectángulo"/>
          <p:cNvSpPr/>
          <p:nvPr/>
        </p:nvSpPr>
        <p:spPr>
          <a:xfrm>
            <a:off x="709351" y="2132112"/>
            <a:ext cx="777686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es-AR" sz="2400" dirty="0">
                <a:solidFill>
                  <a:srgbClr val="000000"/>
                </a:solidFill>
                <a:latin typeface="Arial"/>
              </a:rPr>
              <a:t>La mayoría de los VPH descritos no causan ningún síntoma en la mayor parte de la gente.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AR" sz="2400" dirty="0">
                <a:solidFill>
                  <a:srgbClr val="000000"/>
                </a:solidFill>
                <a:latin typeface="Arial"/>
              </a:rPr>
              <a:t> Algunos tipos de VPH pueden causar </a:t>
            </a:r>
            <a:r>
              <a:rPr lang="es-AR" sz="2400" dirty="0">
                <a:solidFill>
                  <a:schemeClr val="bg1"/>
                </a:solidFill>
                <a:latin typeface="Arial"/>
              </a:rPr>
              <a:t>verrugas</a:t>
            </a:r>
            <a:r>
              <a:rPr lang="es-AR" sz="2400" dirty="0">
                <a:solidFill>
                  <a:srgbClr val="000000"/>
                </a:solidFill>
                <a:latin typeface="Arial"/>
              </a:rPr>
              <a:t> en los órganos sexuales.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s-AR" sz="2400" dirty="0">
                <a:solidFill>
                  <a:srgbClr val="000000"/>
                </a:solidFill>
                <a:latin typeface="Arial"/>
              </a:rPr>
              <a:t>Otros pueden generar  </a:t>
            </a:r>
            <a:r>
              <a:rPr lang="es-AR" sz="2400" b="1" dirty="0">
                <a:solidFill>
                  <a:schemeClr val="bg1"/>
                </a:solidFill>
                <a:latin typeface="Arial"/>
              </a:rPr>
              <a:t>cáncer cervical</a:t>
            </a:r>
            <a:r>
              <a:rPr lang="es-AR" sz="2400" dirty="0">
                <a:solidFill>
                  <a:srgbClr val="000000"/>
                </a:solidFill>
                <a:latin typeface="Arial"/>
              </a:rPr>
              <a:t>, cáncer de </a:t>
            </a:r>
            <a:r>
              <a:rPr lang="es-AR" sz="2400" b="1" dirty="0">
                <a:solidFill>
                  <a:schemeClr val="bg1"/>
                </a:solidFill>
                <a:latin typeface="Arial"/>
              </a:rPr>
              <a:t>vagina y ano</a:t>
            </a:r>
            <a:r>
              <a:rPr lang="es-AR" sz="2400" dirty="0">
                <a:solidFill>
                  <a:srgbClr val="000000"/>
                </a:solidFill>
                <a:latin typeface="Arial"/>
              </a:rPr>
              <a:t> en mujeres, o cáncer de </a:t>
            </a:r>
            <a:r>
              <a:rPr lang="es-AR" sz="2400" b="1" dirty="0">
                <a:solidFill>
                  <a:schemeClr val="bg1"/>
                </a:solidFill>
                <a:latin typeface="Arial"/>
              </a:rPr>
              <a:t>ano y pene</a:t>
            </a:r>
            <a:r>
              <a:rPr lang="es-AR" sz="2400" dirty="0">
                <a:solidFill>
                  <a:srgbClr val="000000"/>
                </a:solidFill>
                <a:latin typeface="Arial"/>
              </a:rPr>
              <a:t> en hombres.</a:t>
            </a:r>
            <a:endParaRPr lang="es-AR" sz="2400" baseline="30000" dirty="0">
              <a:solidFill>
                <a:srgbClr val="0645AD"/>
              </a:solidFill>
              <a:latin typeface="Arial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es-AR" sz="2400" dirty="0">
                <a:solidFill>
                  <a:srgbClr val="000000"/>
                </a:solidFill>
                <a:latin typeface="Arial"/>
              </a:rPr>
              <a:t> La mayor parte de las personas infectadas por VPH desconoce que lo está, y  transmiten el VPH sin tener conocimiento.</a:t>
            </a:r>
            <a:endParaRPr lang="es-AR" sz="2400" dirty="0"/>
          </a:p>
        </p:txBody>
      </p:sp>
    </p:spTree>
    <p:extLst>
      <p:ext uri="{BB962C8B-B14F-4D97-AF65-F5344CB8AC3E}">
        <p14:creationId xmlns:p14="http://schemas.microsoft.com/office/powerpoint/2010/main" val="1899905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WINDOWS\Escritorio\imagenes\Sin título-2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12201" r="3538" b="12201"/>
          <a:stretch/>
        </p:blipFill>
        <p:spPr bwMode="auto">
          <a:xfrm>
            <a:off x="179512" y="188640"/>
            <a:ext cx="8784976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920471"/>
      </p:ext>
    </p:extLst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WINDOWS\Escritorio\imagenes\Sin título-3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76" t="12201" r="4326" b="16401"/>
          <a:stretch/>
        </p:blipFill>
        <p:spPr bwMode="auto">
          <a:xfrm>
            <a:off x="107504" y="260648"/>
            <a:ext cx="8856984" cy="6408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1000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WINDOWS\Escritorio\imagenes\Sin título-4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26" t="12201" r="4326" b="12201"/>
          <a:stretch/>
        </p:blipFill>
        <p:spPr bwMode="auto">
          <a:xfrm>
            <a:off x="163510" y="116632"/>
            <a:ext cx="8728970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9320535"/>
      </p:ext>
    </p:extLst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WINDOWS\Escritorio\imagenes\Sin título-5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12201" r="4327" b="12201"/>
          <a:stretch/>
        </p:blipFill>
        <p:spPr bwMode="auto">
          <a:xfrm>
            <a:off x="179512" y="188640"/>
            <a:ext cx="8856984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9917043"/>
      </p:ext>
    </p:extLst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2AB5936-BA4C-40C2-ABEA-35179F04A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 anchor="b">
            <a:normAutofit/>
          </a:bodyPr>
          <a:lstStyle/>
          <a:p>
            <a:r>
              <a:rPr lang="es-CL" dirty="0"/>
              <a:t>Conceptos importantes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DA914625-B20D-4054-8261-1FDABB77BB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411" y="1600200"/>
            <a:ext cx="2786177" cy="4525963"/>
          </a:xfrm>
          <a:prstGeom prst="rect">
            <a:avLst/>
          </a:prstGeom>
          <a:noFill/>
        </p:spPr>
      </p:pic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9AF91EDE-CC1B-4646-B1DE-B6B2D5A492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139952" y="1600200"/>
            <a:ext cx="4546848" cy="4525963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s-AR" sz="2200" dirty="0">
                <a:latin typeface="Comic Sans MS" panose="030F0702030302020204" pitchFamily="66" charset="0"/>
              </a:rPr>
              <a:t>Agente Patógeno: Cualquier microorganismo capaz de causar enfermedad, o alteraciones a la salud del ser humano, Ej. Virus, bacterias , hongos, protozoos.</a:t>
            </a:r>
          </a:p>
          <a:p>
            <a:pPr marL="0" indent="0" algn="just">
              <a:lnSpc>
                <a:spcPct val="90000"/>
              </a:lnSpc>
              <a:buNone/>
            </a:pPr>
            <a:endParaRPr lang="es-CL" sz="2200" dirty="0">
              <a:latin typeface="Comic Sans MS" panose="030F0702030302020204" pitchFamily="66" charset="0"/>
            </a:endParaRPr>
          </a:p>
          <a:p>
            <a:pPr algn="just">
              <a:lnSpc>
                <a:spcPct val="90000"/>
              </a:lnSpc>
            </a:pPr>
            <a:r>
              <a:rPr lang="es-CL" sz="2200" dirty="0">
                <a:latin typeface="Comic Sans MS" panose="030F0702030302020204" pitchFamily="66" charset="0"/>
              </a:rPr>
              <a:t>Microrganismos:</a:t>
            </a:r>
            <a:r>
              <a:rPr lang="es-MX" sz="2200" dirty="0">
                <a:latin typeface="Comic Sans MS" panose="030F0702030302020204" pitchFamily="66" charset="0"/>
              </a:rPr>
              <a:t>O</a:t>
            </a:r>
            <a:r>
              <a:rPr lang="es-MX" sz="2200" b="0" i="0" dirty="0">
                <a:effectLst/>
                <a:latin typeface="Comic Sans MS" panose="030F0702030302020204" pitchFamily="66" charset="0"/>
              </a:rPr>
              <a:t>rganismos que no podemos ver a simple vista y solo se observan mediante el uso de microscopio</a:t>
            </a:r>
            <a:r>
              <a:rPr lang="es-MX" sz="2200" dirty="0">
                <a:latin typeface="Comic Sans MS" panose="030F0702030302020204" pitchFamily="66" charset="0"/>
              </a:rPr>
              <a:t> </a:t>
            </a:r>
            <a:br>
              <a:rPr lang="es-MX" sz="2200" dirty="0">
                <a:latin typeface="Comic Sans MS" panose="030F0702030302020204" pitchFamily="66" charset="0"/>
              </a:rPr>
            </a:br>
            <a:endParaRPr lang="es-CL" sz="2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2627166"/>
      </p:ext>
    </p:extLst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WINDOWS\Escritorio\imagenes\Sin título-8.g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92" t="14391" r="3333" b="10265"/>
          <a:stretch/>
        </p:blipFill>
        <p:spPr bwMode="auto">
          <a:xfrm>
            <a:off x="0" y="116632"/>
            <a:ext cx="9144000" cy="6741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245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813932" y="260716"/>
            <a:ext cx="25922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Bacterias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381884" y="1340768"/>
            <a:ext cx="604867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>
                <a:solidFill>
                  <a:schemeClr val="bg1"/>
                </a:solidFill>
                <a:latin typeface="Comic Sans MS" pitchFamily="66" charset="0"/>
              </a:rPr>
              <a:t>Reino;</a:t>
            </a:r>
            <a:r>
              <a:rPr lang="es-ES" sz="2000" dirty="0">
                <a:solidFill>
                  <a:schemeClr val="bg1"/>
                </a:solidFill>
                <a:latin typeface="Comic Sans MS" pitchFamily="66" charset="0"/>
              </a:rPr>
              <a:t> Móneras.</a:t>
            </a:r>
          </a:p>
          <a:p>
            <a:endParaRPr lang="es-AR" sz="20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s-ES" sz="2000" b="1" dirty="0">
                <a:solidFill>
                  <a:schemeClr val="bg1"/>
                </a:solidFill>
                <a:latin typeface="Comic Sans MS" pitchFamily="66" charset="0"/>
              </a:rPr>
              <a:t>Tipo de célula; </a:t>
            </a:r>
            <a:r>
              <a:rPr lang="es-ES" sz="2000" dirty="0">
                <a:solidFill>
                  <a:schemeClr val="bg1"/>
                </a:solidFill>
                <a:latin typeface="Comic Sans MS" pitchFamily="66" charset="0"/>
              </a:rPr>
              <a:t>Procariota.</a:t>
            </a:r>
          </a:p>
          <a:p>
            <a:endParaRPr lang="es-AR" sz="20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s-ES" sz="2000" b="1" dirty="0">
                <a:solidFill>
                  <a:schemeClr val="bg1"/>
                </a:solidFill>
                <a:latin typeface="Comic Sans MS" pitchFamily="66" charset="0"/>
              </a:rPr>
              <a:t>Número de células;</a:t>
            </a:r>
            <a:r>
              <a:rPr lang="es-ES" sz="2000" dirty="0">
                <a:solidFill>
                  <a:schemeClr val="bg1"/>
                </a:solidFill>
                <a:latin typeface="Comic Sans MS" pitchFamily="66" charset="0"/>
              </a:rPr>
              <a:t> Unicelulares.</a:t>
            </a:r>
          </a:p>
          <a:p>
            <a:endParaRPr lang="es-AR" sz="20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s-ES" sz="2000" b="1" dirty="0">
                <a:solidFill>
                  <a:schemeClr val="bg1"/>
                </a:solidFill>
                <a:latin typeface="Comic Sans MS" pitchFamily="66" charset="0"/>
              </a:rPr>
              <a:t>Hábitat;</a:t>
            </a:r>
            <a:r>
              <a:rPr lang="es-ES" sz="2000" dirty="0">
                <a:solidFill>
                  <a:schemeClr val="bg1"/>
                </a:solidFill>
                <a:latin typeface="Comic Sans MS" pitchFamily="66" charset="0"/>
              </a:rPr>
              <a:t> Terrestre, aéreo, acuático, dentro de algunos  seres vivos.</a:t>
            </a:r>
          </a:p>
          <a:p>
            <a:endParaRPr lang="es-AR" sz="20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s-ES" sz="2000" b="1" dirty="0">
                <a:solidFill>
                  <a:schemeClr val="bg1"/>
                </a:solidFill>
                <a:latin typeface="Comic Sans MS" pitchFamily="66" charset="0"/>
              </a:rPr>
              <a:t>Alimentación;</a:t>
            </a:r>
            <a:r>
              <a:rPr lang="es-ES" sz="2000" dirty="0">
                <a:solidFill>
                  <a:schemeClr val="bg1"/>
                </a:solidFill>
                <a:latin typeface="Comic Sans MS" pitchFamily="66" charset="0"/>
              </a:rPr>
              <a:t> Autótrofas /heterótrofas.</a:t>
            </a:r>
            <a:endParaRPr lang="es-AR" sz="20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s-ES" sz="2000" b="1" dirty="0">
                <a:solidFill>
                  <a:schemeClr val="bg1"/>
                </a:solidFill>
                <a:latin typeface="Comic Sans MS" pitchFamily="66" charset="0"/>
              </a:rPr>
              <a:t>Nivel de organización;</a:t>
            </a:r>
            <a:r>
              <a:rPr lang="es-ES" sz="2000" dirty="0">
                <a:solidFill>
                  <a:schemeClr val="bg1"/>
                </a:solidFill>
                <a:latin typeface="Comic Sans MS" pitchFamily="66" charset="0"/>
              </a:rPr>
              <a:t> Celular.</a:t>
            </a:r>
          </a:p>
          <a:p>
            <a:endParaRPr lang="es-AR" sz="20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s-ES" sz="2000" b="1" dirty="0">
                <a:solidFill>
                  <a:schemeClr val="bg1"/>
                </a:solidFill>
                <a:latin typeface="Comic Sans MS" pitchFamily="66" charset="0"/>
              </a:rPr>
              <a:t>Ejemplos;</a:t>
            </a:r>
            <a:r>
              <a:rPr lang="es-ES" sz="2000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s-ES" sz="2000" i="1" dirty="0">
                <a:solidFill>
                  <a:schemeClr val="bg1"/>
                </a:solidFill>
                <a:latin typeface="Comic Sans MS" pitchFamily="66" charset="0"/>
              </a:rPr>
              <a:t>Salmonella </a:t>
            </a:r>
            <a:r>
              <a:rPr lang="es-ES" sz="2000" i="1" dirty="0" err="1">
                <a:solidFill>
                  <a:schemeClr val="bg1"/>
                </a:solidFill>
                <a:latin typeface="Comic Sans MS" pitchFamily="66" charset="0"/>
              </a:rPr>
              <a:t>sp</a:t>
            </a:r>
            <a:r>
              <a:rPr lang="es-ES" sz="2000" i="1" dirty="0">
                <a:solidFill>
                  <a:schemeClr val="bg1"/>
                </a:solidFill>
                <a:latin typeface="Comic Sans MS" pitchFamily="66" charset="0"/>
              </a:rPr>
              <a:t>.</a:t>
            </a:r>
            <a:r>
              <a:rPr lang="es-ES" sz="2000" dirty="0">
                <a:solidFill>
                  <a:schemeClr val="bg1"/>
                </a:solidFill>
                <a:latin typeface="Comic Sans MS" pitchFamily="66" charset="0"/>
              </a:rPr>
              <a:t> (Causa diarrea con sangre), </a:t>
            </a:r>
            <a:r>
              <a:rPr lang="es-ES" sz="2000" i="1" dirty="0">
                <a:solidFill>
                  <a:schemeClr val="bg1"/>
                </a:solidFill>
                <a:latin typeface="Comic Sans MS" pitchFamily="66" charset="0"/>
              </a:rPr>
              <a:t>Vibrio </a:t>
            </a:r>
            <a:r>
              <a:rPr lang="es-ES" sz="2000" i="1" dirty="0" err="1">
                <a:solidFill>
                  <a:schemeClr val="bg1"/>
                </a:solidFill>
                <a:latin typeface="Comic Sans MS" pitchFamily="66" charset="0"/>
              </a:rPr>
              <a:t>cholerae</a:t>
            </a:r>
            <a:r>
              <a:rPr lang="es-ES" sz="2000" dirty="0">
                <a:solidFill>
                  <a:schemeClr val="bg1"/>
                </a:solidFill>
                <a:latin typeface="Comic Sans MS" pitchFamily="66" charset="0"/>
              </a:rPr>
              <a:t> (Causante del cólera) </a:t>
            </a:r>
            <a:r>
              <a:rPr lang="es-ES" sz="2000" i="1" dirty="0" err="1">
                <a:solidFill>
                  <a:schemeClr val="bg1"/>
                </a:solidFill>
                <a:latin typeface="Comic Sans MS" pitchFamily="66" charset="0"/>
              </a:rPr>
              <a:t>Eschericia</a:t>
            </a:r>
            <a:r>
              <a:rPr lang="es-ES" sz="2000" i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s-ES" sz="2000" i="1" dirty="0" err="1">
                <a:solidFill>
                  <a:schemeClr val="bg1"/>
                </a:solidFill>
                <a:latin typeface="Comic Sans MS" pitchFamily="66" charset="0"/>
              </a:rPr>
              <a:t>coli</a:t>
            </a:r>
            <a:r>
              <a:rPr lang="es-ES" sz="2000" dirty="0">
                <a:solidFill>
                  <a:schemeClr val="bg1"/>
                </a:solidFill>
                <a:latin typeface="Comic Sans MS" pitchFamily="66" charset="0"/>
              </a:rPr>
              <a:t> (causa diarrea, fiebre, cefaleas)</a:t>
            </a:r>
            <a:endParaRPr lang="es-AR" sz="2000" dirty="0">
              <a:solidFill>
                <a:schemeClr val="bg1"/>
              </a:solidFill>
              <a:latin typeface="Comic Sans MS" pitchFamily="66" charset="0"/>
            </a:endParaRPr>
          </a:p>
          <a:p>
            <a:r>
              <a:rPr lang="es-ES" sz="2000" dirty="0">
                <a:solidFill>
                  <a:schemeClr val="bg1"/>
                </a:solidFill>
                <a:latin typeface="Comic Sans MS" pitchFamily="66" charset="0"/>
              </a:rPr>
              <a:t> </a:t>
            </a:r>
            <a:endParaRPr lang="es-AR" sz="20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76759"/>
            <a:ext cx="2668910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5" y="4941168"/>
            <a:ext cx="2260004" cy="1618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4177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1331640" y="143054"/>
            <a:ext cx="6192688" cy="52322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AR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Principales formas de las bacterias: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96752"/>
            <a:ext cx="7724370" cy="52565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631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026025"/>
            <a:ext cx="2555776" cy="2554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971" y="0"/>
            <a:ext cx="3539970" cy="2831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3 Rectángulo"/>
          <p:cNvSpPr/>
          <p:nvPr/>
        </p:nvSpPr>
        <p:spPr>
          <a:xfrm>
            <a:off x="167934" y="1889757"/>
            <a:ext cx="74168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es-ES" sz="2400" b="1" dirty="0">
                <a:solidFill>
                  <a:schemeClr val="bg1"/>
                </a:solidFill>
                <a:latin typeface="Comic Sans MS" pitchFamily="66" charset="0"/>
              </a:rPr>
              <a:t>Bacilos:</a:t>
            </a:r>
            <a:r>
              <a:rPr lang="es-ES" sz="2400" dirty="0">
                <a:solidFill>
                  <a:schemeClr val="bg1"/>
                </a:solidFill>
                <a:latin typeface="Comic Sans MS" pitchFamily="66" charset="0"/>
              </a:rPr>
              <a:t> Tienen forma de bastón. </a:t>
            </a:r>
          </a:p>
          <a:p>
            <a:r>
              <a:rPr lang="es-ES" sz="2400" dirty="0" err="1">
                <a:solidFill>
                  <a:schemeClr val="bg1"/>
                </a:solidFill>
                <a:latin typeface="Comic Sans MS" pitchFamily="66" charset="0"/>
              </a:rPr>
              <a:t>Ej.</a:t>
            </a:r>
            <a:r>
              <a:rPr lang="es-ES" sz="2400" i="1" dirty="0" err="1">
                <a:solidFill>
                  <a:schemeClr val="bg1"/>
                </a:solidFill>
                <a:latin typeface="Comic Sans MS" pitchFamily="66" charset="0"/>
              </a:rPr>
              <a:t>Mycobacterium</a:t>
            </a:r>
            <a:r>
              <a:rPr lang="es-ES" sz="2400" i="1" dirty="0">
                <a:solidFill>
                  <a:schemeClr val="bg1"/>
                </a:solidFill>
                <a:latin typeface="Comic Sans MS" pitchFamily="66" charset="0"/>
              </a:rPr>
              <a:t> tuberculosis, </a:t>
            </a:r>
            <a:r>
              <a:rPr lang="es-ES" sz="2400" dirty="0">
                <a:solidFill>
                  <a:schemeClr val="bg1"/>
                </a:solidFill>
                <a:latin typeface="Comic Sans MS" pitchFamily="66" charset="0"/>
              </a:rPr>
              <a:t>bacteria causante de la tuberculosis.</a:t>
            </a:r>
            <a:endParaRPr lang="es-AR" sz="24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s-ES" sz="2400" b="1" dirty="0">
                <a:solidFill>
                  <a:schemeClr val="bg1"/>
                </a:solidFill>
                <a:latin typeface="Comic Sans MS" pitchFamily="66" charset="0"/>
              </a:rPr>
              <a:t>Cocos-bacilos</a:t>
            </a:r>
            <a:r>
              <a:rPr lang="es-ES" sz="2400" dirty="0">
                <a:solidFill>
                  <a:schemeClr val="bg1"/>
                </a:solidFill>
                <a:latin typeface="Comic Sans MS" pitchFamily="66" charset="0"/>
              </a:rPr>
              <a:t>: Son bacilos de pequeños diámetros</a:t>
            </a:r>
            <a:endParaRPr lang="es-AR" sz="24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s-ES" sz="2400" b="1" dirty="0">
                <a:solidFill>
                  <a:schemeClr val="bg1"/>
                </a:solidFill>
                <a:latin typeface="Comic Sans MS" pitchFamily="66" charset="0"/>
              </a:rPr>
              <a:t>Espirilos:</a:t>
            </a:r>
            <a:r>
              <a:rPr lang="es-ES" sz="2400" dirty="0">
                <a:solidFill>
                  <a:schemeClr val="bg1"/>
                </a:solidFill>
                <a:latin typeface="Comic Sans MS" pitchFamily="66" charset="0"/>
              </a:rPr>
              <a:t> Tienen forma de varilla larga en espiral.</a:t>
            </a:r>
            <a:endParaRPr lang="es-AR" sz="2400" dirty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>
              <a:buFont typeface="Wingdings" pitchFamily="2" charset="2"/>
              <a:buChar char="q"/>
            </a:pPr>
            <a:r>
              <a:rPr lang="es-ES" sz="2400" b="1" dirty="0">
                <a:solidFill>
                  <a:schemeClr val="bg1"/>
                </a:solidFill>
                <a:latin typeface="Comic Sans MS" pitchFamily="66" charset="0"/>
              </a:rPr>
              <a:t>Vibriones:</a:t>
            </a:r>
            <a:r>
              <a:rPr lang="es-ES" sz="2400" dirty="0">
                <a:solidFill>
                  <a:schemeClr val="bg1"/>
                </a:solidFill>
                <a:latin typeface="Comic Sans MS" pitchFamily="66" charset="0"/>
              </a:rPr>
              <a:t> Forma de cortos bastones encorvados. Ej. </a:t>
            </a:r>
            <a:r>
              <a:rPr lang="es-ES" sz="2400" i="1" dirty="0">
                <a:solidFill>
                  <a:schemeClr val="bg1"/>
                </a:solidFill>
                <a:latin typeface="Comic Sans MS" pitchFamily="66" charset="0"/>
              </a:rPr>
              <a:t>Vibrio </a:t>
            </a:r>
            <a:r>
              <a:rPr lang="es-ES" sz="2400" i="1" dirty="0" err="1">
                <a:solidFill>
                  <a:schemeClr val="bg1"/>
                </a:solidFill>
                <a:latin typeface="Comic Sans MS" pitchFamily="66" charset="0"/>
              </a:rPr>
              <a:t>cholerae</a:t>
            </a:r>
            <a:r>
              <a:rPr lang="es-ES" sz="2400" dirty="0">
                <a:solidFill>
                  <a:schemeClr val="bg1"/>
                </a:solidFill>
                <a:latin typeface="Comic Sans MS" pitchFamily="66" charset="0"/>
              </a:rPr>
              <a:t>, bacteria causante del cólera.</a:t>
            </a:r>
            <a:endParaRPr lang="es-AR" sz="2400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971600" y="175574"/>
            <a:ext cx="33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3200" u="sng" dirty="0">
                <a:solidFill>
                  <a:schemeClr val="bg1">
                    <a:lumMod val="85000"/>
                    <a:lumOff val="1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Ejemplos:</a:t>
            </a:r>
          </a:p>
        </p:txBody>
      </p:sp>
    </p:spTree>
    <p:extLst>
      <p:ext uri="{BB962C8B-B14F-4D97-AF65-F5344CB8AC3E}">
        <p14:creationId xmlns:p14="http://schemas.microsoft.com/office/powerpoint/2010/main" val="4158279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50000"/>
            <a:lumOff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Imagen 1" descr="Descripción: C:\Users\Ruth\Pictures\trypanosoma-cruz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240" y="505928"/>
            <a:ext cx="1474788" cy="112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Imagen 4" descr="Descripción: C:\Users\Ruth\Pictures\chaga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1512" y="494777"/>
            <a:ext cx="1581150" cy="112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118113" y="111696"/>
            <a:ext cx="8898590" cy="3600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400" b="1" i="0" u="sng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Características de los Protozoos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endParaRPr kumimoji="0" lang="es-A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Reino</a:t>
            </a:r>
            <a:r>
              <a:rPr kumimoji="0" 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;</a:t>
            </a:r>
            <a:r>
              <a:rPr kumimoji="0" 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Protista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endParaRPr kumimoji="0" lang="es-A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Tipo de célula; </a:t>
            </a:r>
            <a:r>
              <a:rPr kumimoji="0" 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Procariota/ eucariota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s-A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Número de células;</a:t>
            </a:r>
            <a:r>
              <a:rPr kumimoji="0" 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Unicelulares.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endParaRPr kumimoji="0" lang="es-A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Hábitat;</a:t>
            </a:r>
            <a:r>
              <a:rPr kumimoji="0" 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Terrestre, acuático, dentro de algunos  seres vivos.</a:t>
            </a:r>
            <a:endParaRPr kumimoji="0" lang="es-A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endParaRPr kumimoji="0" lang="es-AR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18113" y="3429000"/>
            <a:ext cx="7086337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Alimentación;</a:t>
            </a:r>
            <a:r>
              <a:rPr kumimoji="0" 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heterótrofos.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endParaRPr kumimoji="0" lang="es-A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Nivel de organización;</a:t>
            </a:r>
            <a:r>
              <a:rPr kumimoji="0" lang="es-E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Celular.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s-AR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Ejemplos; </a:t>
            </a:r>
            <a:r>
              <a:rPr kumimoji="0" lang="es-ES" sz="24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Giardia</a:t>
            </a:r>
            <a:r>
              <a:rPr kumimoji="0" lang="es-ES" sz="2400" b="0" i="1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s-ES" sz="2400" b="0" i="1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lamblia</a:t>
            </a:r>
            <a:r>
              <a:rPr kumimoji="0" lang="es-ES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(causa diarrea crónica),</a:t>
            </a:r>
            <a:r>
              <a:rPr kumimoji="0" lang="es-ES" sz="2400" b="1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4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Trypanosoma</a:t>
            </a:r>
            <a:r>
              <a:rPr kumimoji="0" lang="es-ES" sz="2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es-ES" sz="24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cruzi</a:t>
            </a:r>
            <a:r>
              <a:rPr kumimoji="0" lang="es-E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 (causa el mal de Chagas),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Toxoplasma </a:t>
            </a:r>
            <a:r>
              <a:rPr kumimoji="0" lang="es-ES" sz="2400" b="0" i="1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gondii</a:t>
            </a:r>
            <a:r>
              <a:rPr kumimoji="0" lang="es-ES" sz="2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 (</a:t>
            </a:r>
            <a:r>
              <a:rPr kumimoji="0" lang="es-ES" sz="2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causa la toxoplasmosis</a:t>
            </a:r>
            <a:r>
              <a:rPr kumimoji="0" lang="es-ES" sz="2400" b="0" i="1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omic Sans MS" pitchFamily="66" charset="0"/>
                <a:ea typeface="Calibri" pitchFamily="34" charset="0"/>
                <a:cs typeface="Arial" pitchFamily="34" charset="0"/>
              </a:rPr>
              <a:t>).</a:t>
            </a:r>
            <a:endParaRPr kumimoji="0" lang="es-E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947034"/>
      </p:ext>
    </p:extLst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0" y="-12358"/>
            <a:ext cx="59401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AR" sz="2400" b="1" u="sng" dirty="0">
                <a:solidFill>
                  <a:srgbClr val="7030A0"/>
                </a:solidFill>
                <a:latin typeface="Comic Sans MS" pitchFamily="66" charset="0"/>
              </a:rPr>
              <a:t>Enfermedad causada por un protozoo, Mal de Chagas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653136"/>
            <a:ext cx="1872208" cy="19535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754" y="63824"/>
            <a:ext cx="2610595" cy="1488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311049" y="787861"/>
            <a:ext cx="55143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dirty="0"/>
              <a:t> </a:t>
            </a:r>
            <a:r>
              <a:rPr lang="es-AR" sz="2000" b="1" u="sng" dirty="0">
                <a:solidFill>
                  <a:schemeClr val="bg1"/>
                </a:solidFill>
                <a:latin typeface="Comic Sans MS" pitchFamily="66" charset="0"/>
              </a:rPr>
              <a:t>Agente </a:t>
            </a:r>
            <a:r>
              <a:rPr lang="es-AR" sz="2000" b="1" u="sng" dirty="0" err="1">
                <a:solidFill>
                  <a:schemeClr val="bg1"/>
                </a:solidFill>
                <a:latin typeface="Comic Sans MS" pitchFamily="66" charset="0"/>
              </a:rPr>
              <a:t>causal:</a:t>
            </a:r>
            <a:r>
              <a:rPr lang="es-AR" i="1" dirty="0" err="1">
                <a:solidFill>
                  <a:schemeClr val="bg1"/>
                </a:solidFill>
                <a:latin typeface="Comic Sans MS" pitchFamily="66" charset="0"/>
              </a:rPr>
              <a:t>Trypanosoma</a:t>
            </a:r>
            <a:r>
              <a:rPr lang="es-AR" i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s-AR" i="1" dirty="0" err="1">
                <a:solidFill>
                  <a:schemeClr val="bg1"/>
                </a:solidFill>
                <a:latin typeface="Comic Sans MS" pitchFamily="66" charset="0"/>
              </a:rPr>
              <a:t>cruzi</a:t>
            </a:r>
            <a:r>
              <a:rPr lang="es-AR" i="1" dirty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es-AR" dirty="0">
                <a:solidFill>
                  <a:schemeClr val="bg1"/>
                </a:solidFill>
                <a:latin typeface="Comic Sans MS" pitchFamily="66" charset="0"/>
              </a:rPr>
              <a:t>(protozoo)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311049" y="1124744"/>
            <a:ext cx="760263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AR" sz="2000" b="1" u="sng" dirty="0">
                <a:solidFill>
                  <a:srgbClr val="FF0000"/>
                </a:solidFill>
                <a:latin typeface="Comic Sans MS" pitchFamily="66" charset="0"/>
              </a:rPr>
              <a:t>Vector:</a:t>
            </a:r>
            <a:r>
              <a:rPr lang="es-AR" sz="2000" b="1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es-AR" sz="2000" b="1" dirty="0">
                <a:solidFill>
                  <a:schemeClr val="bg2"/>
                </a:solidFill>
                <a:latin typeface="Comic Sans MS" pitchFamily="66" charset="0"/>
              </a:rPr>
              <a:t>Vinchuca (</a:t>
            </a:r>
            <a:r>
              <a:rPr lang="es-AR" sz="2000" b="1" i="1" dirty="0">
                <a:solidFill>
                  <a:schemeClr val="bg2"/>
                </a:solidFill>
                <a:latin typeface="Comic Sans MS" pitchFamily="66" charset="0"/>
              </a:rPr>
              <a:t>Triatoma </a:t>
            </a:r>
            <a:r>
              <a:rPr lang="es-AR" sz="2000" b="1" i="1" dirty="0" err="1">
                <a:solidFill>
                  <a:schemeClr val="bg2"/>
                </a:solidFill>
                <a:latin typeface="Comic Sans MS" pitchFamily="66" charset="0"/>
              </a:rPr>
              <a:t>infestans</a:t>
            </a:r>
            <a:r>
              <a:rPr lang="es-AR" sz="2000" b="1" dirty="0">
                <a:solidFill>
                  <a:schemeClr val="bg2"/>
                </a:solidFill>
                <a:latin typeface="Comic Sans MS" pitchFamily="66" charset="0"/>
              </a:rPr>
              <a:t>).</a:t>
            </a:r>
          </a:p>
          <a:p>
            <a:r>
              <a:rPr lang="es-AR" sz="2000" b="1" u="sng" dirty="0">
                <a:solidFill>
                  <a:srgbClr val="FF0000"/>
                </a:solidFill>
                <a:latin typeface="Comic Sans MS" pitchFamily="66" charset="0"/>
              </a:rPr>
              <a:t>Forma de contagio: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s-AR" sz="2000" b="1" dirty="0">
                <a:solidFill>
                  <a:schemeClr val="bg2"/>
                </a:solidFill>
                <a:latin typeface="Comic Sans MS" pitchFamily="66" charset="0"/>
              </a:rPr>
              <a:t>Mediante la materia fecal de la vinchuca, que ingresa por los tejidos dañados al rascarse debido a la picadura del insecto.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s-AR" sz="2000" b="1" dirty="0">
                <a:solidFill>
                  <a:schemeClr val="bg2"/>
                </a:solidFill>
                <a:latin typeface="Comic Sans MS" pitchFamily="66" charset="0"/>
              </a:rPr>
              <a:t>Por transfusión de sangre contaminada, por la ingesta de alimentos contaminados por el parásito.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s-AR" sz="2000" b="1" dirty="0">
                <a:solidFill>
                  <a:schemeClr val="bg2"/>
                </a:solidFill>
                <a:latin typeface="Comic Sans MS" pitchFamily="66" charset="0"/>
              </a:rPr>
              <a:t>De la madre infectada al feto. </a:t>
            </a:r>
          </a:p>
          <a:p>
            <a:r>
              <a:rPr lang="es-AR" sz="2000" b="1" u="sng" dirty="0">
                <a:solidFill>
                  <a:srgbClr val="FF0000"/>
                </a:solidFill>
                <a:latin typeface="Comic Sans MS" pitchFamily="66" charset="0"/>
              </a:rPr>
              <a:t>Síntomas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s-AR" sz="2000" b="1" dirty="0">
                <a:solidFill>
                  <a:schemeClr val="bg2"/>
                </a:solidFill>
                <a:latin typeface="Comic Sans MS" pitchFamily="66" charset="0"/>
              </a:rPr>
              <a:t>En la fase aguda: hinchazón en la zona peri orbital debido a la picadura (Signo de Romania), dolor de cabeza, nauseas, dolor abdominal.</a:t>
            </a:r>
          </a:p>
          <a:p>
            <a:endParaRPr lang="es-AR" sz="2000" b="1" dirty="0">
              <a:solidFill>
                <a:schemeClr val="bg2"/>
              </a:solidFill>
              <a:latin typeface="Comic Sans MS" pitchFamily="66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s-AR" sz="2000" b="1" dirty="0">
                <a:solidFill>
                  <a:schemeClr val="bg2"/>
                </a:solidFill>
                <a:latin typeface="Comic Sans MS" pitchFamily="66" charset="0"/>
              </a:rPr>
              <a:t>Fase indeterminada: Asintomática.</a:t>
            </a:r>
          </a:p>
          <a:p>
            <a:pPr marL="285750" indent="-285750">
              <a:buFont typeface="Wingdings" pitchFamily="2" charset="2"/>
              <a:buChar char="§"/>
            </a:pPr>
            <a:endParaRPr lang="es-AR" sz="2000" b="1" dirty="0">
              <a:solidFill>
                <a:schemeClr val="bg2"/>
              </a:solidFill>
              <a:latin typeface="Comic Sans MS" pitchFamily="66" charset="0"/>
            </a:endParaRPr>
          </a:p>
          <a:p>
            <a:pPr marL="285750" indent="-285750">
              <a:buFont typeface="Wingdings" pitchFamily="2" charset="2"/>
              <a:buChar char="§"/>
            </a:pPr>
            <a:r>
              <a:rPr lang="es-AR" sz="2000" b="1" dirty="0">
                <a:solidFill>
                  <a:schemeClr val="bg2"/>
                </a:solidFill>
                <a:latin typeface="Comic Sans MS" pitchFamily="66" charset="0"/>
              </a:rPr>
              <a:t>Fase crónica: Miocardiopatías (daños en el musculo cardiaco).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s-AR" sz="2000" b="1" dirty="0">
                <a:solidFill>
                  <a:schemeClr val="bg2"/>
                </a:solidFill>
                <a:latin typeface="Comic Sans MS" pitchFamily="66" charset="0"/>
              </a:rPr>
              <a:t>Daños en el sistema nervioso.</a:t>
            </a:r>
          </a:p>
          <a:p>
            <a:endParaRPr lang="es-AR" sz="16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6952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FC9FCB"/>
            </a:gs>
            <a:gs pos="13000">
              <a:srgbClr val="F8B049"/>
            </a:gs>
            <a:gs pos="21001">
              <a:srgbClr val="F8B049"/>
            </a:gs>
            <a:gs pos="63000">
              <a:srgbClr val="FEE7F2"/>
            </a:gs>
            <a:gs pos="67000">
              <a:srgbClr val="F952A0"/>
            </a:gs>
            <a:gs pos="82000">
              <a:srgbClr val="C50849"/>
            </a:gs>
            <a:gs pos="82001">
              <a:srgbClr val="B43E85"/>
            </a:gs>
            <a:gs pos="100000">
              <a:srgbClr val="F8B049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23529" y="37194"/>
            <a:ext cx="8280920" cy="1446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800" b="1" i="0" u="sng" strike="noStrike" cap="none" normalizeH="0" baseline="0" dirty="0">
                <a:ln>
                  <a:noFill/>
                </a:ln>
                <a:solidFill>
                  <a:schemeClr val="tx2">
                    <a:lumMod val="2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Características de los hongos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endParaRPr kumimoji="0" lang="es-AR" b="0" i="0" u="none" strike="noStrike" cap="none" normalizeH="0" baseline="0" dirty="0">
              <a:ln>
                <a:noFill/>
              </a:ln>
              <a:solidFill>
                <a:schemeClr val="tx2">
                  <a:lumMod val="25000"/>
                </a:schemeClr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4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Reino;</a:t>
            </a:r>
            <a:r>
              <a:rPr kumimoji="0" lang="es-ES" sz="2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Fungí.</a:t>
            </a:r>
            <a:endParaRPr kumimoji="0" lang="es-AR" sz="2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endParaRPr kumimoji="0" lang="es-AR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7" name="Imagen 8" descr="Descripción: C:\Users\Ruth\Pictures\2-002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4804" y="5166160"/>
            <a:ext cx="2491504" cy="1669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323529" y="1714322"/>
            <a:ext cx="8568951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Tipo de c</a:t>
            </a:r>
            <a:r>
              <a:rPr kumimoji="0" lang="es-E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es-E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lula;</a:t>
            </a:r>
            <a:r>
              <a:rPr kumimoji="0" lang="es-ES" sz="2800" b="0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Eucariota.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800" b="0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es-AR" sz="2800" b="0" i="0" u="none" strike="noStrike" cap="none" normalizeH="0" baseline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N</a:t>
            </a:r>
            <a:r>
              <a:rPr kumimoji="0" lang="es-E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ú</a:t>
            </a:r>
            <a:r>
              <a:rPr kumimoji="0" lang="es-E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mero de c</a:t>
            </a:r>
            <a:r>
              <a:rPr kumimoji="0" lang="es-E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es-E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lulas</a:t>
            </a:r>
            <a:r>
              <a:rPr kumimoji="0" lang="es-ES" sz="2800" b="0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; Pluricelulares.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endParaRPr kumimoji="0" lang="es-AR" sz="2800" b="0" i="0" u="none" strike="noStrike" cap="none" normalizeH="0" baseline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H</a:t>
            </a:r>
            <a:r>
              <a:rPr kumimoji="0" lang="es-E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á</a:t>
            </a:r>
            <a:r>
              <a:rPr kumimoji="0" lang="es-E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bitat;</a:t>
            </a:r>
            <a:r>
              <a:rPr kumimoji="0" lang="es-ES" sz="2800" b="0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Terrestre, acu</a:t>
            </a:r>
            <a:r>
              <a:rPr kumimoji="0" lang="es-ES" sz="2800" b="0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á</a:t>
            </a:r>
            <a:r>
              <a:rPr kumimoji="0" lang="es-ES" sz="2800" b="0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tico, a</a:t>
            </a:r>
            <a:r>
              <a:rPr kumimoji="0" lang="es-ES" sz="2800" b="0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é</a:t>
            </a:r>
            <a:r>
              <a:rPr kumimoji="0" lang="es-ES" sz="2800" b="0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reo, dentro de algunos  seres vivos.</a:t>
            </a:r>
            <a:endParaRPr kumimoji="0" lang="es-AR" sz="2800" b="0" i="0" u="none" strike="noStrike" cap="none" normalizeH="0" baseline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Alimentaci</a:t>
            </a:r>
            <a:r>
              <a:rPr kumimoji="0" lang="es-E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E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n;</a:t>
            </a:r>
            <a:r>
              <a:rPr kumimoji="0" lang="es-ES" sz="2800" b="0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Heter</a:t>
            </a:r>
            <a:r>
              <a:rPr kumimoji="0" lang="es-ES" sz="2800" b="0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ES" sz="2800" b="0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trofos.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752600" algn="l"/>
              </a:tabLst>
            </a:pPr>
            <a:r>
              <a:rPr kumimoji="0" lang="es-E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Nivel de organizaci</a:t>
            </a:r>
            <a:r>
              <a:rPr kumimoji="0" lang="es-E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ó</a:t>
            </a:r>
            <a:r>
              <a:rPr kumimoji="0" lang="es-ES" sz="2800" b="1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n; </a:t>
            </a:r>
            <a:r>
              <a:rPr kumimoji="0" lang="es-ES" sz="2800" b="0" i="0" u="none" strike="noStrike" cap="none" normalizeH="0" baseline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Tejidos. Se</a:t>
            </a:r>
            <a:r>
              <a:rPr kumimoji="0" lang="es-ES" sz="2800" b="0" i="0" u="none" strike="noStrike" cap="none" normalizeH="0" dirty="0">
                <a:ln>
                  <a:noFill/>
                </a:ln>
                <a:solidFill>
                  <a:schemeClr val="bg1">
                    <a:lumMod val="95000"/>
                    <a:lumOff val="5000"/>
                  </a:schemeClr>
                </a:solidFill>
                <a:effectLst/>
                <a:latin typeface="Comic Sans MS" pitchFamily="66" charset="0"/>
                <a:ea typeface="Calibri" pitchFamily="34" charset="0"/>
                <a:cs typeface="Times New Roman" pitchFamily="18" charset="0"/>
              </a:rPr>
              <a:t> denominan hifas</a:t>
            </a:r>
            <a:endParaRPr kumimoji="0" lang="es-ES" sz="2800" b="0" i="0" u="none" strike="noStrike" cap="none" normalizeH="0" baseline="0" dirty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21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</p:bldLst>
  </p:timing>
</p:sld>
</file>

<file path=ppt/theme/theme1.xml><?xml version="1.0" encoding="utf-8"?>
<a:theme xmlns:a="http://schemas.openxmlformats.org/drawingml/2006/main" name="Paja">
  <a:themeElements>
    <a:clrScheme name="Paja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Intermedio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ja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1807</TotalTime>
  <Words>532</Words>
  <Application>Microsoft Office PowerPoint</Application>
  <PresentationFormat>Presentación en pantalla (4:3)</PresentationFormat>
  <Paragraphs>84</Paragraphs>
  <Slides>16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7" baseType="lpstr">
      <vt:lpstr>Paja</vt:lpstr>
      <vt:lpstr>Presentación de PowerPoint</vt:lpstr>
      <vt:lpstr>Conceptos importantes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Ruth</dc:creator>
  <cp:lastModifiedBy>Windows User</cp:lastModifiedBy>
  <cp:revision>87</cp:revision>
  <dcterms:created xsi:type="dcterms:W3CDTF">2011-10-26T17:07:37Z</dcterms:created>
  <dcterms:modified xsi:type="dcterms:W3CDTF">2021-06-15T03:36:09Z</dcterms:modified>
</cp:coreProperties>
</file>